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.xml.rels" ContentType="application/vnd.openxmlformats-package.relationships+xml"/>
  <Override PartName="/ppt/slideLayouts/slideLayout1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3.png" ContentType="image/png"/>
  <Override PartName="/ppt/media/image21.png" ContentType="image/png"/>
  <Override PartName="/ppt/media/image8.png" ContentType="image/png"/>
  <Override PartName="/ppt/media/image12.png" ContentType="image/png"/>
  <Override PartName="/ppt/media/image20.png" ContentType="image/png"/>
  <Override PartName="/ppt/media/image7.png" ContentType="image/png"/>
  <Override PartName="/ppt/media/image10.png" ContentType="image/png"/>
  <Override PartName="/ppt/media/image9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jpeg" ContentType="image/jpeg"/>
  <Override PartName="/ppt/media/image2.png" ContentType="image/png"/>
  <Override PartName="/ppt/media/image3.jpeg" ContentType="image/jpeg"/>
  <Override PartName="/ppt/media/image6.png" ContentType="image/png"/>
  <Override PartName="/ppt/media/image11.png" ContentType="image/png"/>
  <Override PartName="/ppt/media/image4.png" ContentType="image/png"/>
  <Override PartName="/ppt/media/image5.png" ContentType="image/png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2.xml.rels" ContentType="application/vnd.openxmlformats-package.relationships+xml"/>
  <Override PartName="/ppt/slides/_rels/slide10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3588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7" descr=""/>
          <p:cNvPicPr/>
          <p:nvPr/>
        </p:nvPicPr>
        <p:blipFill>
          <a:blip r:embed="rId2"/>
          <a:srcRect l="0" t="45624" r="3496" b="484"/>
          <a:stretch/>
        </p:blipFill>
        <p:spPr>
          <a:xfrm>
            <a:off x="0" y="0"/>
            <a:ext cx="12191040" cy="6856200"/>
          </a:xfrm>
          <a:prstGeom prst="rect">
            <a:avLst/>
          </a:prstGeom>
          <a:ln w="0">
            <a:noFill/>
          </a:ln>
        </p:spPr>
      </p:pic>
      <p:sp>
        <p:nvSpPr>
          <p:cNvPr id="1" name="Rectangle 10"/>
          <p:cNvSpPr/>
          <p:nvPr/>
        </p:nvSpPr>
        <p:spPr>
          <a:xfrm>
            <a:off x="0" y="6337440"/>
            <a:ext cx="12191040" cy="518760"/>
          </a:xfrm>
          <a:prstGeom prst="rect">
            <a:avLst/>
          </a:prstGeom>
          <a:solidFill>
            <a:srgbClr val="0000ce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2" name="Rectangle 14"/>
          <p:cNvSpPr/>
          <p:nvPr/>
        </p:nvSpPr>
        <p:spPr>
          <a:xfrm>
            <a:off x="3047760" y="2467080"/>
            <a:ext cx="9142560" cy="1653840"/>
          </a:xfrm>
          <a:prstGeom prst="rect">
            <a:avLst/>
          </a:prstGeom>
          <a:solidFill>
            <a:srgbClr val="0000ce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pic>
        <p:nvPicPr>
          <p:cNvPr id="3" name="Image 16" descr="Une image contenant dessin&#10;&#10;Description générée automatiquement"/>
          <p:cNvPicPr/>
          <p:nvPr/>
        </p:nvPicPr>
        <p:blipFill>
          <a:blip r:embed="rId3"/>
          <a:stretch/>
        </p:blipFill>
        <p:spPr>
          <a:xfrm>
            <a:off x="219960" y="182160"/>
            <a:ext cx="2250000" cy="82692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Cliquez pour éditer le format du </a:t>
            </a: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texte-titre</a:t>
            </a: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000000"/>
                </a:solidFill>
                <a:latin typeface="Arial"/>
              </a:rPr>
              <a:t>Cliquez pour éditer le format du plan de texte</a:t>
            </a: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</a:rPr>
              <a:t>Second niveau de plan</a:t>
            </a:r>
            <a:endParaRPr b="0" lang="fr-F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Arial"/>
              </a:rPr>
              <a:t>Troisième niveau de plan</a:t>
            </a:r>
            <a:endParaRPr b="0" lang="fr-F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Quatrième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/>
          <p:nvPr/>
        </p:nvSpPr>
        <p:spPr>
          <a:xfrm>
            <a:off x="8227800" y="6300000"/>
            <a:ext cx="3831480" cy="34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fld id="{EBB49760-7BDC-44F8-90F6-9398DA396D3C}" type="slidenum">
              <a:rPr b="0" lang="fr-FR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Cliquez pour éditer le format du texte-titre</a:t>
            </a: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000000"/>
                </a:solidFill>
                <a:latin typeface="Arial"/>
              </a:rPr>
              <a:t>Cliquez pour éditer le format du plan de texte</a:t>
            </a: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</a:rPr>
              <a:t>Second niveau de plan</a:t>
            </a:r>
            <a:endParaRPr b="0" lang="fr-F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Arial"/>
              </a:rPr>
              <a:t>Troisième niveau de plan</a:t>
            </a:r>
            <a:endParaRPr b="0" lang="fr-F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Quatrième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1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1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479040" y="132480"/>
            <a:ext cx="8620200" cy="104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200" spc="-1" strike="noStrike">
                <a:solidFill>
                  <a:srgbClr val="ffffff"/>
                </a:solidFill>
                <a:latin typeface="Ubuntu"/>
              </a:rPr>
              <a:t>Soutenance du Mastère Spécialisé® Expert en Cybersécurité</a:t>
            </a:r>
            <a:endParaRPr b="0" lang="fr-FR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2879640" y="2863800"/>
            <a:ext cx="9466920" cy="860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400" spc="-1" strike="noStrike">
                <a:solidFill>
                  <a:srgbClr val="ffffff"/>
                </a:solidFill>
                <a:latin typeface="Ubuntu"/>
                <a:ea typeface="Noto Serif CJK SC"/>
              </a:rPr>
              <a:t>Exfiltration de Données Sans Connectivité Réseau via Codes QR, Une Menace Sous-Estimée</a:t>
            </a:r>
            <a:endParaRPr b="0" lang="fr-FR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220320" y="6427800"/>
            <a:ext cx="5083200" cy="338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fr-FR" sz="1800" spc="-1" strike="noStrike">
                <a:solidFill>
                  <a:srgbClr val="ffffff"/>
                </a:solidFill>
                <a:latin typeface="Ubuntu"/>
              </a:rPr>
              <a:t>Alain NICOLAS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Espace réservé du texte 1"/>
          <p:cNvSpPr/>
          <p:nvPr/>
        </p:nvSpPr>
        <p:spPr>
          <a:xfrm>
            <a:off x="7020000" y="6480000"/>
            <a:ext cx="5083200" cy="33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90000"/>
              </a:lnSpc>
              <a:spcBef>
                <a:spcPts val="1417"/>
              </a:spcBef>
              <a:tabLst>
                <a:tab algn="l" pos="0"/>
              </a:tabLst>
            </a:pP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Paris, le 31/08/2023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1D561FA-0E21-44C2-A815-BE979D423B84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2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</a:t>
            </a: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la technologie du code </a:t>
            </a: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Histoire et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usages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4" name=""/>
          <p:cNvSpPr/>
          <p:nvPr/>
        </p:nvSpPr>
        <p:spPr>
          <a:xfrm>
            <a:off x="3600000" y="2160000"/>
            <a:ext cx="9683640" cy="85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75" name=""/>
          <p:cNvGrpSpPr/>
          <p:nvPr/>
        </p:nvGrpSpPr>
        <p:grpSpPr>
          <a:xfrm>
            <a:off x="3420000" y="641880"/>
            <a:ext cx="6151680" cy="6083640"/>
            <a:chOff x="3420000" y="641880"/>
            <a:chExt cx="6151680" cy="6083640"/>
          </a:xfrm>
        </p:grpSpPr>
        <p:pic>
          <p:nvPicPr>
            <p:cNvPr id="176" name="" descr=""/>
            <p:cNvPicPr/>
            <p:nvPr/>
          </p:nvPicPr>
          <p:blipFill>
            <a:blip r:embed="rId2"/>
            <a:stretch/>
          </p:blipFill>
          <p:spPr>
            <a:xfrm>
              <a:off x="3780000" y="1005840"/>
              <a:ext cx="5560920" cy="518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7" name=""/>
            <p:cNvSpPr/>
            <p:nvPr/>
          </p:nvSpPr>
          <p:spPr>
            <a:xfrm rot="55200">
              <a:off x="3431520" y="222840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Utilisation libre de droits</a:t>
              </a:r>
              <a:endParaRPr b="0" lang="fr-FR" sz="1000" spc="-1" strike="noStrike">
                <a:solidFill>
                  <a:srgbClr val="000000"/>
                </a:solidFill>
                <a:latin typeface="Ubuntu"/>
              </a:endParaRPr>
            </a:p>
          </p:txBody>
        </p:sp>
        <p:sp>
          <p:nvSpPr>
            <p:cNvPr id="178" name=""/>
            <p:cNvSpPr/>
            <p:nvPr/>
          </p:nvSpPr>
          <p:spPr>
            <a:xfrm rot="55200">
              <a:off x="3648240" y="4208400"/>
              <a:ext cx="1442520" cy="1425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Massivement utilisés dans tous les domaines de notre société</a:t>
              </a:r>
              <a:endParaRPr b="0" lang="fr-FR" sz="1000" spc="-1" strike="noStrike">
                <a:solidFill>
                  <a:srgbClr val="000000"/>
                </a:solidFill>
                <a:latin typeface="Ubuntu"/>
              </a:endParaRPr>
            </a:p>
          </p:txBody>
        </p:sp>
        <p:sp>
          <p:nvSpPr>
            <p:cNvPr id="179" name=""/>
            <p:cNvSpPr/>
            <p:nvPr/>
          </p:nvSpPr>
          <p:spPr>
            <a:xfrm rot="55200">
              <a:off x="5784120" y="65304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Quick Response</a:t>
              </a:r>
              <a:endParaRPr b="0" lang="fr-FR" sz="1000" spc="-1" strike="noStrike">
                <a:solidFill>
                  <a:srgbClr val="000000"/>
                </a:solidFill>
                <a:latin typeface="Ubuntu"/>
              </a:endParaRPr>
            </a:p>
          </p:txBody>
        </p:sp>
        <p:sp>
          <p:nvSpPr>
            <p:cNvPr id="180" name=""/>
            <p:cNvSpPr/>
            <p:nvPr/>
          </p:nvSpPr>
          <p:spPr>
            <a:xfrm rot="55200">
              <a:off x="8115840" y="205704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Évolution du code-barre</a:t>
              </a:r>
              <a:endParaRPr b="0" lang="fr-FR" sz="1000" spc="-1" strike="noStrike">
                <a:solidFill>
                  <a:srgbClr val="000000"/>
                </a:solidFill>
                <a:latin typeface="Ubuntu"/>
              </a:endParaRPr>
            </a:p>
          </p:txBody>
        </p:sp>
        <p:sp>
          <p:nvSpPr>
            <p:cNvPr id="181" name=""/>
            <p:cNvSpPr/>
            <p:nvPr/>
          </p:nvSpPr>
          <p:spPr>
            <a:xfrm rot="55200">
              <a:off x="8007840" y="418104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Contiennent des données encodées</a:t>
              </a:r>
              <a:endParaRPr b="0" lang="fr-FR" sz="1000" spc="-1" strike="noStrike">
                <a:solidFill>
                  <a:srgbClr val="000000"/>
                </a:solidFill>
                <a:latin typeface="Ubuntu"/>
              </a:endParaRPr>
            </a:p>
          </p:txBody>
        </p:sp>
        <p:sp>
          <p:nvSpPr>
            <p:cNvPr id="182" name=""/>
            <p:cNvSpPr/>
            <p:nvPr/>
          </p:nvSpPr>
          <p:spPr>
            <a:xfrm rot="55200">
              <a:off x="5919840" y="525240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Pratiques, rapide et fiable. Scan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 par téléphone</a:t>
              </a:r>
              <a:endParaRPr b="0" lang="fr-FR" sz="1000" spc="-1" strike="noStrike">
                <a:solidFill>
                  <a:srgbClr val="000000"/>
                </a:solidFill>
                <a:latin typeface="Ubuntu"/>
              </a:endParaRPr>
            </a:p>
          </p:txBody>
        </p:sp>
      </p:grpSp>
      <p:sp>
        <p:nvSpPr>
          <p:cNvPr id="183" name=""/>
          <p:cNvSpPr/>
          <p:nvPr/>
        </p:nvSpPr>
        <p:spPr>
          <a:xfrm>
            <a:off x="5400000" y="4284000"/>
            <a:ext cx="2339640" cy="7556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84" name="" descr=""/>
          <p:cNvPicPr/>
          <p:nvPr/>
        </p:nvPicPr>
        <p:blipFill>
          <a:blip r:embed="rId3"/>
          <a:stretch/>
        </p:blipFill>
        <p:spPr>
          <a:xfrm>
            <a:off x="5321520" y="2585520"/>
            <a:ext cx="2454840" cy="2454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6A6514D-91D0-4D44-A6CE-77924DC65746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7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Revue de littérature : la technologie du code QR ⇒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Fonctionnement et capacité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9" name=""/>
          <p:cNvSpPr/>
          <p:nvPr/>
        </p:nvSpPr>
        <p:spPr>
          <a:xfrm>
            <a:off x="1685880" y="585360"/>
            <a:ext cx="9287640" cy="67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"/>
          <p:cNvSpPr/>
          <p:nvPr/>
        </p:nvSpPr>
        <p:spPr>
          <a:xfrm>
            <a:off x="1476000" y="576000"/>
            <a:ext cx="3691800" cy="3672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Fonctionnement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1" name="" descr=""/>
          <p:cNvPicPr/>
          <p:nvPr/>
        </p:nvPicPr>
        <p:blipFill>
          <a:blip r:embed="rId2"/>
          <a:stretch/>
        </p:blipFill>
        <p:spPr>
          <a:xfrm>
            <a:off x="4338360" y="1015200"/>
            <a:ext cx="4320000" cy="1946160"/>
          </a:xfrm>
          <a:prstGeom prst="rect">
            <a:avLst/>
          </a:prstGeom>
          <a:ln w="0">
            <a:noFill/>
          </a:ln>
        </p:spPr>
      </p:pic>
      <p:sp>
        <p:nvSpPr>
          <p:cNvPr id="192" name=""/>
          <p:cNvSpPr/>
          <p:nvPr/>
        </p:nvSpPr>
        <p:spPr>
          <a:xfrm>
            <a:off x="1456200" y="3052800"/>
            <a:ext cx="3691800" cy="3672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Capacité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3" name="" descr=""/>
          <p:cNvPicPr/>
          <p:nvPr/>
        </p:nvPicPr>
        <p:blipFill>
          <a:blip r:embed="rId3"/>
          <a:stretch/>
        </p:blipFill>
        <p:spPr>
          <a:xfrm>
            <a:off x="4545360" y="3584520"/>
            <a:ext cx="3906000" cy="1635480"/>
          </a:xfrm>
          <a:prstGeom prst="rect">
            <a:avLst/>
          </a:prstGeom>
          <a:ln w="0">
            <a:noFill/>
          </a:ln>
        </p:spPr>
      </p:pic>
      <p:pic>
        <p:nvPicPr>
          <p:cNvPr id="194" name="" descr=""/>
          <p:cNvPicPr/>
          <p:nvPr/>
        </p:nvPicPr>
        <p:blipFill>
          <a:blip r:embed="rId4"/>
          <a:stretch/>
        </p:blipFill>
        <p:spPr>
          <a:xfrm>
            <a:off x="2823480" y="5400000"/>
            <a:ext cx="7349760" cy="1388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FAA3CBB4-4BEB-44A1-934F-1004470E66C0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"/>
          <p:cNvSpPr/>
          <p:nvPr/>
        </p:nvSpPr>
        <p:spPr>
          <a:xfrm>
            <a:off x="133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7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AGENDA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"/>
          <p:cNvSpPr/>
          <p:nvPr/>
        </p:nvSpPr>
        <p:spPr>
          <a:xfrm>
            <a:off x="1370160" y="662040"/>
            <a:ext cx="7198920" cy="34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Introduction</a:t>
            </a:r>
            <a:br>
              <a:rPr sz="2100"/>
            </a:br>
            <a:r>
              <a:rPr b="0" lang="fr-FR" sz="21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000000"/>
                </a:solidFill>
                <a:latin typeface="Arial"/>
                <a:ea typeface="DejaVu Sans"/>
              </a:rPr>
              <a:t>E</a:t>
            </a: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xfiltration de données, revue de littérature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Méthodes courantes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Méthodes plus atypiques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Classifications 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Couverture DLP</a:t>
            </a:r>
            <a:br>
              <a:rPr sz="2100"/>
            </a:b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 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La technologie du code QR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Exfiltration de données via la technologie des  codes QR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Scénario et contexte de démonstration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Caractérisation du modèle proposé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lvl="3" marL="864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Résultats obtenus</a:t>
            </a:r>
            <a:br>
              <a:rPr sz="2100"/>
            </a:b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 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Détection &amp; Contre-mesures</a:t>
            </a:r>
            <a:br>
              <a:rPr sz="2100"/>
            </a:b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 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 </a:t>
            </a:r>
            <a:r>
              <a:rPr b="0" lang="fr-FR" sz="2100" spc="-1" strike="noStrike">
                <a:solidFill>
                  <a:srgbClr val="000000"/>
                </a:solidFill>
                <a:latin typeface="Ubuntu"/>
                <a:ea typeface="DejaVu Sans"/>
              </a:rPr>
              <a:t>Conclusion</a:t>
            </a:r>
            <a:endParaRPr b="0" lang="fr-FR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39A4BA0-0560-4CBD-BEA9-C8D323B27451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2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INTRODUCTION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4" name="" descr=""/>
          <p:cNvPicPr/>
          <p:nvPr/>
        </p:nvPicPr>
        <p:blipFill>
          <a:blip r:embed="rId2"/>
          <a:stretch/>
        </p:blipFill>
        <p:spPr>
          <a:xfrm>
            <a:off x="1692000" y="720000"/>
            <a:ext cx="1619640" cy="1619640"/>
          </a:xfrm>
          <a:prstGeom prst="rect">
            <a:avLst/>
          </a:prstGeom>
          <a:ln w="0">
            <a:noFill/>
          </a:ln>
        </p:spPr>
      </p:pic>
      <p:sp>
        <p:nvSpPr>
          <p:cNvPr id="95" name=""/>
          <p:cNvSpPr/>
          <p:nvPr/>
        </p:nvSpPr>
        <p:spPr>
          <a:xfrm>
            <a:off x="179640" y="2952000"/>
            <a:ext cx="1511640" cy="1511280"/>
          </a:xfrm>
          <a:custGeom>
            <a:avLst/>
            <a:gdLst>
              <a:gd name="textAreaLeft" fmla="*/ 0 w 1511640"/>
              <a:gd name="textAreaRight" fmla="*/ 1512360 w 1511640"/>
              <a:gd name="textAreaTop" fmla="*/ 0 h 1511280"/>
              <a:gd name="textAreaBottom" fmla="*/ 1512000 h 1511280"/>
            </a:gdLst>
            <a:ahLst/>
            <a:rect l="textAreaLeft" t="textAreaTop" r="textAreaRight" b="textAreaBottom"/>
            <a:pathLst>
              <a:path w="5643" h="5643">
                <a:moveTo>
                  <a:pt x="0" y="5643"/>
                </a:moveTo>
                <a:cubicBezTo>
                  <a:pt x="0" y="3762"/>
                  <a:pt x="0" y="1881"/>
                  <a:pt x="0" y="0"/>
                </a:cubicBezTo>
                <a:cubicBezTo>
                  <a:pt x="1881" y="0"/>
                  <a:pt x="3762" y="0"/>
                  <a:pt x="5643" y="0"/>
                </a:cubicBezTo>
                <a:cubicBezTo>
                  <a:pt x="5643" y="1881"/>
                  <a:pt x="5643" y="3762"/>
                  <a:pt x="5643" y="5643"/>
                </a:cubicBezTo>
                <a:cubicBezTo>
                  <a:pt x="3762" y="5643"/>
                  <a:pt x="1881" y="5643"/>
                  <a:pt x="0" y="5643"/>
                </a:cubicBez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6" name=""/>
          <p:cNvSpPr/>
          <p:nvPr/>
        </p:nvSpPr>
        <p:spPr>
          <a:xfrm>
            <a:off x="3668400" y="648000"/>
            <a:ext cx="8099640" cy="21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La donnée (informatique) est devenue un actif MAJEUR pour les Entreprises et leurs stratégies :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 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La protéger est capital pour maîtriser les enjeux : 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de protection de la </a:t>
            </a:r>
            <a:r>
              <a:rPr b="1" lang="fr-FR" sz="1600" spc="-1" strike="noStrike">
                <a:solidFill>
                  <a:srgbClr val="000000"/>
                </a:solidFill>
                <a:latin typeface="Ubuntu"/>
              </a:rPr>
              <a:t>Confidentialité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de respect de la </a:t>
            </a:r>
            <a:r>
              <a:rPr b="1" lang="fr-FR" sz="1600" spc="-1" strike="noStrike">
                <a:solidFill>
                  <a:srgbClr val="000000"/>
                </a:solidFill>
                <a:latin typeface="Ubuntu"/>
              </a:rPr>
              <a:t>Conformité réglementaire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de conserver et faire grandir la </a:t>
            </a:r>
            <a:r>
              <a:rPr b="1" lang="fr-FR" sz="1600" spc="-1" strike="noStrike">
                <a:solidFill>
                  <a:srgbClr val="000000"/>
                </a:solidFill>
                <a:latin typeface="Ubuntu"/>
              </a:rPr>
              <a:t>Confiance des clients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de conserver l’</a:t>
            </a:r>
            <a:r>
              <a:rPr b="1" lang="fr-FR" sz="1600" spc="-1" strike="noStrike">
                <a:solidFill>
                  <a:srgbClr val="000000"/>
                </a:solidFill>
                <a:latin typeface="Ubuntu"/>
              </a:rPr>
              <a:t>Avantage Concurrentiel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d’anticiper et de résister au </a:t>
            </a:r>
            <a:r>
              <a:rPr b="1" lang="fr-FR" sz="1600" spc="-1" strike="noStrike">
                <a:solidFill>
                  <a:srgbClr val="000000"/>
                </a:solidFill>
                <a:latin typeface="Ubuntu"/>
              </a:rPr>
              <a:t>Risque Cyber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4"/>
          <a:stretch/>
        </p:blipFill>
        <p:spPr>
          <a:xfrm>
            <a:off x="72000" y="720000"/>
            <a:ext cx="1619640" cy="1619640"/>
          </a:xfrm>
          <a:prstGeom prst="rect">
            <a:avLst/>
          </a:prstGeom>
          <a:ln w="0">
            <a:noFill/>
          </a:ln>
        </p:spPr>
      </p:pic>
      <p:sp>
        <p:nvSpPr>
          <p:cNvPr id="98" name=""/>
          <p:cNvSpPr/>
          <p:nvPr/>
        </p:nvSpPr>
        <p:spPr>
          <a:xfrm>
            <a:off x="3492000" y="3096000"/>
            <a:ext cx="9107640" cy="148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La donnée est devenue la cible MAJEURE des acteurs malveillants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Les menaces sont multiples : Cyberattaques, rançon-logiciels,  vols de données par exfiltration.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Un point commun : utilisation de la </a:t>
            </a:r>
            <a:r>
              <a:rPr b="1" lang="fr-FR" sz="1600" spc="-1" strike="noStrike">
                <a:solidFill>
                  <a:srgbClr val="000000"/>
                </a:solidFill>
                <a:latin typeface="Ubuntu"/>
              </a:rPr>
              <a:t>connectivité réseau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 pour réaliser ces types d’attaques. 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5"/>
          <a:stretch/>
        </p:blipFill>
        <p:spPr>
          <a:xfrm>
            <a:off x="1692000" y="2952000"/>
            <a:ext cx="1511280" cy="1511280"/>
          </a:xfrm>
          <a:prstGeom prst="rect">
            <a:avLst/>
          </a:prstGeom>
          <a:ln w="0">
            <a:noFill/>
          </a:ln>
        </p:spPr>
      </p:pic>
      <p:pic>
        <p:nvPicPr>
          <p:cNvPr id="100" name="" descr=""/>
          <p:cNvPicPr/>
          <p:nvPr/>
        </p:nvPicPr>
        <p:blipFill>
          <a:blip r:embed="rId6"/>
          <a:stretch/>
        </p:blipFill>
        <p:spPr>
          <a:xfrm>
            <a:off x="144000" y="5040360"/>
            <a:ext cx="1547640" cy="1547640"/>
          </a:xfrm>
          <a:prstGeom prst="rect">
            <a:avLst/>
          </a:prstGeom>
          <a:ln w="0">
            <a:noFill/>
          </a:ln>
        </p:spPr>
      </p:pic>
      <p:pic>
        <p:nvPicPr>
          <p:cNvPr id="101" name="" descr=""/>
          <p:cNvPicPr/>
          <p:nvPr/>
        </p:nvPicPr>
        <p:blipFill>
          <a:blip r:embed="rId7"/>
          <a:stretch/>
        </p:blipFill>
        <p:spPr>
          <a:xfrm>
            <a:off x="1691640" y="5040000"/>
            <a:ext cx="1548000" cy="1548000"/>
          </a:xfrm>
          <a:prstGeom prst="rect">
            <a:avLst/>
          </a:prstGeom>
          <a:ln w="0">
            <a:noFill/>
          </a:ln>
        </p:spPr>
      </p:pic>
      <p:sp>
        <p:nvSpPr>
          <p:cNvPr id="102" name=""/>
          <p:cNvSpPr/>
          <p:nvPr/>
        </p:nvSpPr>
        <p:spPr>
          <a:xfrm>
            <a:off x="3672000" y="5096520"/>
            <a:ext cx="8315640" cy="145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Cette thèse se propose d’explorer un scénario alternatif d’exfiltration de données 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- dans un contexte de télé-travail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- sans utiliser la connectivité réseau ( by-pass des solutions DLP dans le SI)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- utilisant les écrans et caméra du PC Collaborateur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- en utilisant les code QR comme conteneurs de datas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</a:rPr>
              <a:t>	</a:t>
            </a:r>
            <a:endParaRPr b="0" lang="fr-FR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11AD2593-3E84-4975-BFE5-C3A834FB05F8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5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L’exfiltration de données : </a:t>
            </a:r>
            <a:r>
              <a:rPr b="1" lang="fr-FR" sz="1800" spc="-1" strike="noStrike">
                <a:solidFill>
                  <a:srgbClr val="ffd700"/>
                </a:solidFill>
                <a:latin typeface="Ubuntu"/>
                <a:ea typeface="DejaVu Sans"/>
              </a:rPr>
              <a:t>définition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pSp>
        <p:nvGrpSpPr>
          <p:cNvPr id="107" name=""/>
          <p:cNvGrpSpPr/>
          <p:nvPr/>
        </p:nvGrpSpPr>
        <p:grpSpPr>
          <a:xfrm>
            <a:off x="2124000" y="900360"/>
            <a:ext cx="9683640" cy="911160"/>
            <a:chOff x="2124000" y="900360"/>
            <a:chExt cx="9683640" cy="911160"/>
          </a:xfrm>
        </p:grpSpPr>
        <p:sp>
          <p:nvSpPr>
            <p:cNvPr id="108" name=""/>
            <p:cNvSpPr/>
            <p:nvPr/>
          </p:nvSpPr>
          <p:spPr>
            <a:xfrm>
              <a:off x="2257200" y="900360"/>
              <a:ext cx="9550440" cy="706320"/>
            </a:xfrm>
            <a:prstGeom prst="rect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fr-FR" sz="18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109" name=""/>
            <p:cNvSpPr/>
            <p:nvPr/>
          </p:nvSpPr>
          <p:spPr>
            <a:xfrm>
              <a:off x="2124000" y="952560"/>
              <a:ext cx="9683640" cy="858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L'exfiltration de données se produit lorsqu'il y a une copie, un transfert ou une récupération non autorisés de données d'un serveur ou de l'ordinateur d'un individu (Rouse M., 2013)</a:t>
              </a:r>
              <a:endParaRPr b="0" lang="fr-FR" sz="1800" spc="-1" strike="noStrike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b="0" lang="fr-FR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110" name="" descr=""/>
          <p:cNvPicPr/>
          <p:nvPr/>
        </p:nvPicPr>
        <p:blipFill>
          <a:blip r:embed="rId2"/>
          <a:stretch/>
        </p:blipFill>
        <p:spPr>
          <a:xfrm>
            <a:off x="3060000" y="2340000"/>
            <a:ext cx="2699640" cy="2699640"/>
          </a:xfrm>
          <a:prstGeom prst="rect">
            <a:avLst/>
          </a:prstGeom>
          <a:ln w="0">
            <a:noFill/>
          </a:ln>
        </p:spPr>
      </p:pic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7848360" y="3240000"/>
            <a:ext cx="971280" cy="971280"/>
          </a:xfrm>
          <a:prstGeom prst="rect">
            <a:avLst/>
          </a:prstGeom>
          <a:ln w="0">
            <a:noFill/>
          </a:ln>
        </p:spPr>
      </p:pic>
      <p:sp>
        <p:nvSpPr>
          <p:cNvPr id="112" name=""/>
          <p:cNvSpPr/>
          <p:nvPr/>
        </p:nvSpPr>
        <p:spPr>
          <a:xfrm flipV="1">
            <a:off x="8388000" y="4410360"/>
            <a:ext cx="540000" cy="26964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3" name=""/>
          <p:cNvSpPr/>
          <p:nvPr/>
        </p:nvSpPr>
        <p:spPr>
          <a:xfrm>
            <a:off x="7704000" y="4464000"/>
            <a:ext cx="7196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30 %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3960000" y="5157720"/>
            <a:ext cx="7196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70 % 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976E6F6-B42E-49A6-BB01-4E14B1909F70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7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L’exfiltration de données :  Les méthodes </a:t>
            </a:r>
            <a:r>
              <a:rPr b="1" lang="fr-FR" sz="1800" spc="-1" strike="noStrike">
                <a:solidFill>
                  <a:srgbClr val="ffd700"/>
                </a:solidFill>
                <a:latin typeface="Ubuntu"/>
                <a:ea typeface="DejaVu Sans"/>
              </a:rPr>
              <a:t>courantes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9" name=""/>
          <p:cNvSpPr/>
          <p:nvPr/>
        </p:nvSpPr>
        <p:spPr>
          <a:xfrm>
            <a:off x="3600000" y="2160000"/>
            <a:ext cx="9683640" cy="85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0" name=""/>
          <p:cNvGrpSpPr/>
          <p:nvPr/>
        </p:nvGrpSpPr>
        <p:grpSpPr>
          <a:xfrm>
            <a:off x="3420000" y="641880"/>
            <a:ext cx="6151680" cy="6083640"/>
            <a:chOff x="3420000" y="641880"/>
            <a:chExt cx="6151680" cy="6083640"/>
          </a:xfrm>
        </p:grpSpPr>
        <p:pic>
          <p:nvPicPr>
            <p:cNvPr id="121" name="" descr=""/>
            <p:cNvPicPr/>
            <p:nvPr/>
          </p:nvPicPr>
          <p:blipFill>
            <a:blip r:embed="rId2"/>
            <a:stretch/>
          </p:blipFill>
          <p:spPr>
            <a:xfrm>
              <a:off x="3780000" y="1005840"/>
              <a:ext cx="5560920" cy="518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"/>
            <p:cNvSpPr/>
            <p:nvPr/>
          </p:nvSpPr>
          <p:spPr>
            <a:xfrm rot="55200">
              <a:off x="3431520" y="222840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9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Hameçonnage</a:t>
              </a:r>
              <a:endParaRPr b="0" lang="fr-FR" sz="900" spc="-1" strike="noStrike">
                <a:solidFill>
                  <a:srgbClr val="000000"/>
                </a:solid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b="1" lang="fr-FR" sz="9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Ingénierie Sociale, Malwares</a:t>
              </a:r>
              <a:endParaRPr b="0" lang="fr-FR" sz="9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3" name=""/>
            <p:cNvSpPr/>
            <p:nvPr/>
          </p:nvSpPr>
          <p:spPr>
            <a:xfrm rot="55200">
              <a:off x="3648240" y="4208400"/>
              <a:ext cx="1442520" cy="1425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Uploads via  HTTP, DNS, FTP,…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Tunneling (VPN, SSH)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4" name=""/>
            <p:cNvSpPr/>
            <p:nvPr/>
          </p:nvSpPr>
          <p:spPr>
            <a:xfrm rot="55200">
              <a:off x="5784120" y="65304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Périphériques de stockage externe (Clé USB, DD, carte mémoires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5" name=""/>
            <p:cNvSpPr/>
            <p:nvPr/>
          </p:nvSpPr>
          <p:spPr>
            <a:xfrm rot="55200">
              <a:off x="8115840" y="205704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Envoi de mails</a:t>
              </a:r>
              <a:br>
                <a:rPr sz="1000"/>
              </a:b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Imprimantes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6" name=""/>
            <p:cNvSpPr/>
            <p:nvPr/>
          </p:nvSpPr>
          <p:spPr>
            <a:xfrm rot="55200">
              <a:off x="8007840" y="418104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Exfiltration cloud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7" name=""/>
            <p:cNvSpPr/>
            <p:nvPr/>
          </p:nvSpPr>
          <p:spPr>
            <a:xfrm rot="55200">
              <a:off x="5919840" y="525240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8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Stéganographie</a:t>
              </a:r>
              <a:endParaRPr b="0" lang="fr-FR" sz="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28" name=""/>
          <p:cNvSpPr/>
          <p:nvPr/>
        </p:nvSpPr>
        <p:spPr>
          <a:xfrm>
            <a:off x="5400000" y="4284000"/>
            <a:ext cx="2339640" cy="7556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29" name="" descr=""/>
          <p:cNvPicPr/>
          <p:nvPr/>
        </p:nvPicPr>
        <p:blipFill>
          <a:blip r:embed="rId3"/>
          <a:stretch/>
        </p:blipFill>
        <p:spPr>
          <a:xfrm>
            <a:off x="5508000" y="2592720"/>
            <a:ext cx="2078280" cy="1726920"/>
          </a:xfrm>
          <a:prstGeom prst="rect">
            <a:avLst/>
          </a:prstGeom>
          <a:ln w="0">
            <a:noFill/>
          </a:ln>
        </p:spPr>
      </p:pic>
      <p:sp>
        <p:nvSpPr>
          <p:cNvPr id="130" name=""/>
          <p:cNvSpPr/>
          <p:nvPr/>
        </p:nvSpPr>
        <p:spPr>
          <a:xfrm>
            <a:off x="5400000" y="4320000"/>
            <a:ext cx="2339640" cy="71964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Méthodes courantes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9543FB4-5F86-46EB-9711-DC628A346F32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3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L’exfiltration de données :  Les méthodes </a:t>
            </a:r>
            <a:r>
              <a:rPr b="1" lang="fr-FR" sz="1800" spc="-1" strike="noStrike">
                <a:solidFill>
                  <a:srgbClr val="ffd700"/>
                </a:solidFill>
                <a:latin typeface="Ubuntu"/>
                <a:ea typeface="DejaVu Sans"/>
              </a:rPr>
              <a:t>plus atypiques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5" name=""/>
          <p:cNvSpPr/>
          <p:nvPr/>
        </p:nvSpPr>
        <p:spPr>
          <a:xfrm>
            <a:off x="3600000" y="2160000"/>
            <a:ext cx="9683640" cy="85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6" name=""/>
          <p:cNvGrpSpPr/>
          <p:nvPr/>
        </p:nvGrpSpPr>
        <p:grpSpPr>
          <a:xfrm>
            <a:off x="3492000" y="719640"/>
            <a:ext cx="6079680" cy="5472000"/>
            <a:chOff x="3492000" y="719640"/>
            <a:chExt cx="6079680" cy="5472000"/>
          </a:xfrm>
        </p:grpSpPr>
        <p:pic>
          <p:nvPicPr>
            <p:cNvPr id="137" name="" descr=""/>
            <p:cNvPicPr/>
            <p:nvPr/>
          </p:nvPicPr>
          <p:blipFill>
            <a:blip r:embed="rId2"/>
            <a:stretch/>
          </p:blipFill>
          <p:spPr>
            <a:xfrm>
              <a:off x="3780000" y="1011600"/>
              <a:ext cx="5560920" cy="518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8" name=""/>
            <p:cNvSpPr/>
            <p:nvPr/>
          </p:nvSpPr>
          <p:spPr>
            <a:xfrm rot="55200">
              <a:off x="3612240" y="4286160"/>
              <a:ext cx="1442520" cy="1425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 </a:t>
              </a: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 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Vibratoires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9" name=""/>
            <p:cNvSpPr/>
            <p:nvPr/>
          </p:nvSpPr>
          <p:spPr>
            <a:xfrm rot="55200">
              <a:off x="5784120" y="73080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 acoustiques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0" name=""/>
            <p:cNvSpPr/>
            <p:nvPr/>
          </p:nvSpPr>
          <p:spPr>
            <a:xfrm rot="55200">
              <a:off x="8115840" y="213480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 é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lectro-magnétiques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1" name=""/>
            <p:cNvSpPr/>
            <p:nvPr/>
          </p:nvSpPr>
          <p:spPr>
            <a:xfrm rot="55200">
              <a:off x="8043840" y="422280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 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thermiques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2" name=""/>
            <p:cNvSpPr/>
            <p:nvPr/>
          </p:nvSpPr>
          <p:spPr>
            <a:xfrm rot="55200">
              <a:off x="3503520" y="2167920"/>
              <a:ext cx="1444320" cy="1461240"/>
            </a:xfrm>
            <a:prstGeom prst="ellipse">
              <a:avLst/>
            </a:prstGeom>
            <a:solidFill>
              <a:schemeClr val="accent1"/>
            </a:solidFill>
            <a:ln w="0">
              <a:solidFill>
                <a:srgbClr val="20386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Signaux </a:t>
              </a:r>
              <a:r>
                <a:rPr b="1" lang="fr-FR" sz="1000" spc="-1" strike="noStrike">
                  <a:solidFill>
                    <a:srgbClr val="ffffff"/>
                  </a:solidFill>
                  <a:latin typeface="Ubuntu"/>
                  <a:ea typeface="Noto Serif CJK SC"/>
                </a:rPr>
                <a:t>optiques</a:t>
              </a:r>
              <a:endParaRPr b="0" lang="fr-FR" sz="10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3" name=""/>
          <p:cNvSpPr/>
          <p:nvPr/>
        </p:nvSpPr>
        <p:spPr>
          <a:xfrm>
            <a:off x="5400000" y="4356000"/>
            <a:ext cx="2339640" cy="53964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Canaux</a:t>
            </a:r>
            <a:r>
              <a:rPr b="1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discrets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3"/>
          <a:stretch/>
        </p:blipFill>
        <p:spPr>
          <a:xfrm>
            <a:off x="5679720" y="2655720"/>
            <a:ext cx="1699920" cy="169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83040887-EABE-4886-9F6F-E50122A1F53D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47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L’exfiltration de données :  Classification de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Giani, 2006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9" name="" descr=""/>
          <p:cNvPicPr/>
          <p:nvPr/>
        </p:nvPicPr>
        <p:blipFill>
          <a:blip r:embed="rId2"/>
          <a:stretch/>
        </p:blipFill>
        <p:spPr>
          <a:xfrm>
            <a:off x="4562640" y="1620000"/>
            <a:ext cx="4257000" cy="4847400"/>
          </a:xfrm>
          <a:prstGeom prst="rect">
            <a:avLst/>
          </a:prstGeom>
          <a:ln w="0">
            <a:noFill/>
          </a:ln>
        </p:spPr>
      </p:pic>
      <p:sp>
        <p:nvSpPr>
          <p:cNvPr id="150" name=""/>
          <p:cNvSpPr/>
          <p:nvPr/>
        </p:nvSpPr>
        <p:spPr>
          <a:xfrm>
            <a:off x="1800000" y="720000"/>
            <a:ext cx="6479640" cy="111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critère de gravité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profil du protagoniste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la méthode de transfert des données 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6431997-835B-4801-A943-FA3586F703C4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3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L’exfiltration de données :  Classification de </a:t>
            </a:r>
            <a:r>
              <a:rPr b="1" lang="fr-FR" sz="1800" spc="-1" strike="noStrike">
                <a:solidFill>
                  <a:srgbClr val="ffff00"/>
                </a:solidFill>
                <a:latin typeface="Ubuntu"/>
                <a:ea typeface="DejaVu Sans"/>
              </a:rPr>
              <a:t>Carrara, 2016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5" name=""/>
          <p:cNvSpPr/>
          <p:nvPr/>
        </p:nvSpPr>
        <p:spPr>
          <a:xfrm>
            <a:off x="1685880" y="585360"/>
            <a:ext cx="9287640" cy="11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Ubuntu"/>
              </a:rPr>
              <a:t>Orientée sans connectivité réseau qui permet de caractériser le canal caché : 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fr-FR" sz="1800" spc="-1" strike="noStrike">
                <a:solidFill>
                  <a:srgbClr val="000000"/>
                </a:solidFill>
                <a:latin typeface="Ubuntu"/>
              </a:rPr>
              <a:t>Bruit du canal, couverture du canal , contrôle du canal, type et mode de modulation mode d’exploitation et moniteur de référence contourné.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2"/>
          <a:stretch/>
        </p:blipFill>
        <p:spPr>
          <a:xfrm>
            <a:off x="2441880" y="1874880"/>
            <a:ext cx="9113760" cy="299592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157" name=""/>
          <p:cNvGraphicFramePr/>
          <p:nvPr/>
        </p:nvGraphicFramePr>
        <p:xfrm>
          <a:off x="4212000" y="5418000"/>
          <a:ext cx="4751640" cy="1392480"/>
        </p:xfrm>
        <a:graphic>
          <a:graphicData uri="http://schemas.openxmlformats.org/drawingml/2006/table">
            <a:tbl>
              <a:tblPr/>
              <a:tblGrid>
                <a:gridCol w="2376000"/>
                <a:gridCol w="2376000"/>
              </a:tblGrid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Bande passante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Risque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&gt;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100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 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élevé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dc143c"/>
                    </a:solidFill>
                  </a:tcPr>
                </a:tc>
              </a:tr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Entre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 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et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100 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acceptable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daa520"/>
                    </a:solidFill>
                  </a:tcPr>
                </a:tc>
              </a:tr>
              <a:tr h="328320"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&lt; </a:t>
                      </a:r>
                      <a:r>
                        <a:rPr b="1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1</a:t>
                      </a: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Ubuntu"/>
                        </a:rPr>
                        <a:t> bps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spcBef>
                          <a:spcPts val="567"/>
                        </a:spcBef>
                        <a:spcAft>
                          <a:spcPts val="567"/>
                        </a:spcAft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 </a:t>
                      </a: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Ubuntu"/>
                        </a:rPr>
                        <a:t>faible</a:t>
                      </a:r>
                      <a:endParaRPr b="0" lang="fr-FR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solidFill>
                      <a:srgbClr val="228b22"/>
                    </a:solidFill>
                  </a:tcPr>
                </a:tc>
              </a:tr>
            </a:tbl>
          </a:graphicData>
        </a:graphic>
      </p:graphicFrame>
      <p:sp>
        <p:nvSpPr>
          <p:cNvPr id="158" name=""/>
          <p:cNvSpPr/>
          <p:nvPr/>
        </p:nvSpPr>
        <p:spPr>
          <a:xfrm>
            <a:off x="1383840" y="1440000"/>
            <a:ext cx="3691800" cy="3672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Décrit un modèle général : 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"/>
          <p:cNvSpPr/>
          <p:nvPr/>
        </p:nvSpPr>
        <p:spPr>
          <a:xfrm>
            <a:off x="1440000" y="4979160"/>
            <a:ext cx="3691800" cy="3672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Risque associé au canal caché :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"/>
          <p:cNvSpPr/>
          <p:nvPr/>
        </p:nvSpPr>
        <p:spPr>
          <a:xfrm>
            <a:off x="10800360" y="6300000"/>
            <a:ext cx="13111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4B61856-DA52-49D0-83A5-0C770F075614}" type="slidenum">
              <a:rPr b="0" lang="fr-FR" sz="1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&lt;numéro&gt;</a:t>
            </a:fld>
            <a:endParaRPr b="0" lang="fr-F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"/>
          <p:cNvSpPr/>
          <p:nvPr/>
        </p:nvSpPr>
        <p:spPr>
          <a:xfrm>
            <a:off x="1691640" y="36000"/>
            <a:ext cx="360" cy="6660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2" name=""/>
          <p:cNvSpPr/>
          <p:nvPr/>
        </p:nvSpPr>
        <p:spPr>
          <a:xfrm>
            <a:off x="107640" y="108000"/>
            <a:ext cx="11698560" cy="358920"/>
          </a:xfrm>
          <a:prstGeom prst="rect">
            <a:avLst/>
          </a:prstGeom>
          <a:solidFill>
            <a:srgbClr val="4169e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Ubuntu"/>
                <a:ea typeface="DejaVu Sans"/>
              </a:rPr>
              <a:t>L’exfiltration de données :  Couverture  </a:t>
            </a:r>
            <a:r>
              <a:rPr b="1" lang="fr-FR" sz="1800" spc="-1" strike="noStrike">
                <a:solidFill>
                  <a:srgbClr val="ffd700"/>
                </a:solidFill>
                <a:latin typeface="Ubuntu"/>
                <a:ea typeface="DejaVu Sans"/>
              </a:rPr>
              <a:t>DLP (Data Loss|Leak Prevention)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"/>
          <p:cNvSpPr/>
          <p:nvPr/>
        </p:nvSpPr>
        <p:spPr>
          <a:xfrm>
            <a:off x="8280000" y="6299640"/>
            <a:ext cx="383148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4" name=""/>
          <p:cNvSpPr/>
          <p:nvPr/>
        </p:nvSpPr>
        <p:spPr>
          <a:xfrm>
            <a:off x="8712000" y="1980000"/>
            <a:ext cx="1223640" cy="85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 u="sng">
                <a:solidFill>
                  <a:srgbClr val="000000"/>
                </a:solidFill>
                <a:uFillTx/>
                <a:latin typeface="Ubuntu"/>
              </a:rPr>
              <a:t>Légende :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" name="" descr=""/>
          <p:cNvPicPr/>
          <p:nvPr/>
        </p:nvPicPr>
        <p:blipFill>
          <a:blip r:embed="rId2"/>
          <a:stretch/>
        </p:blipFill>
        <p:spPr>
          <a:xfrm>
            <a:off x="1691640" y="1080000"/>
            <a:ext cx="6237360" cy="4859640"/>
          </a:xfrm>
          <a:prstGeom prst="rect">
            <a:avLst/>
          </a:prstGeom>
          <a:ln w="0">
            <a:noFill/>
          </a:ln>
        </p:spPr>
      </p:pic>
      <p:pic>
        <p:nvPicPr>
          <p:cNvPr id="166" name="" descr=""/>
          <p:cNvPicPr/>
          <p:nvPr/>
        </p:nvPicPr>
        <p:blipFill>
          <a:blip r:embed="rId3"/>
          <a:stretch/>
        </p:blipFill>
        <p:spPr>
          <a:xfrm>
            <a:off x="8941320" y="2897280"/>
            <a:ext cx="418320" cy="342360"/>
          </a:xfrm>
          <a:prstGeom prst="rect">
            <a:avLst/>
          </a:prstGeom>
          <a:ln w="0">
            <a:noFill/>
          </a:ln>
        </p:spPr>
      </p:pic>
      <p:sp>
        <p:nvSpPr>
          <p:cNvPr id="167" name=""/>
          <p:cNvSpPr/>
          <p:nvPr/>
        </p:nvSpPr>
        <p:spPr>
          <a:xfrm>
            <a:off x="9432000" y="2823840"/>
            <a:ext cx="2519640" cy="4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Ubuntu"/>
              </a:rPr>
              <a:t>⇒ </a:t>
            </a:r>
            <a:r>
              <a:rPr b="0" lang="fr-FR" sz="1800" spc="-1" strike="noStrike">
                <a:solidFill>
                  <a:srgbClr val="000000"/>
                </a:solidFill>
                <a:latin typeface="Ubuntu"/>
              </a:rPr>
              <a:t>Couverture DLP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"/>
          <p:cNvSpPr/>
          <p:nvPr/>
        </p:nvSpPr>
        <p:spPr>
          <a:xfrm>
            <a:off x="8928000" y="3348000"/>
            <a:ext cx="431640" cy="287640"/>
          </a:xfrm>
          <a:prstGeom prst="rect">
            <a:avLst/>
          </a:prstGeom>
          <a:noFill/>
          <a:ln w="38160">
            <a:solidFill>
              <a:srgbClr val="00941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720" rIns="108720" tIns="63720" bIns="6372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9" name=""/>
          <p:cNvSpPr/>
          <p:nvPr/>
        </p:nvSpPr>
        <p:spPr>
          <a:xfrm>
            <a:off x="9432000" y="3219840"/>
            <a:ext cx="2519640" cy="4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Ubuntu"/>
              </a:rPr>
              <a:t>⇒ </a:t>
            </a:r>
            <a:r>
              <a:rPr b="0" lang="fr-FR" sz="1800" spc="-1" strike="noStrike">
                <a:solidFill>
                  <a:srgbClr val="000000"/>
                </a:solidFill>
                <a:latin typeface="Ubuntu"/>
              </a:rPr>
              <a:t>Hors DLP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UTT</Template>
  <TotalTime>3624</TotalTime>
  <Application>LibreOffice/7.5.5.2$Linux_X86_64 LibreOffice_project/50$Build-2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2020-09-18T08:40:02Z</dcterms:created>
  <dc:creator>Lionel Ravanel</dc:creator>
  <dc:description/>
  <dc:language>fr-FR</dc:language>
  <cp:lastModifiedBy/>
  <dcterms:modified xsi:type="dcterms:W3CDTF">2023-08-26T01:38:51Z</dcterms:modified>
  <cp:revision>33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1</vt:i4>
  </property>
</Properties>
</file>